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390" r:id="rId6"/>
    <p:sldId id="391" r:id="rId7"/>
    <p:sldId id="380" r:id="rId8"/>
    <p:sldId id="393" r:id="rId9"/>
    <p:sldId id="394" r:id="rId10"/>
    <p:sldId id="403" r:id="rId11"/>
    <p:sldId id="389" r:id="rId12"/>
    <p:sldId id="388" r:id="rId13"/>
    <p:sldId id="392" r:id="rId14"/>
    <p:sldId id="404" r:id="rId15"/>
    <p:sldId id="405" r:id="rId16"/>
    <p:sldId id="396" r:id="rId17"/>
    <p:sldId id="395" r:id="rId18"/>
    <p:sldId id="397" r:id="rId19"/>
    <p:sldId id="398" r:id="rId20"/>
    <p:sldId id="400" r:id="rId21"/>
    <p:sldId id="401" r:id="rId22"/>
    <p:sldId id="387" r:id="rId23"/>
    <p:sldId id="402" r:id="rId24"/>
    <p:sldId id="34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1522"/>
    <a:srgbClr val="FF00FF"/>
    <a:srgbClr val="6003A5"/>
    <a:srgbClr val="01C3C2"/>
    <a:srgbClr val="FFFFFF"/>
    <a:srgbClr val="380261"/>
    <a:srgbClr val="000964"/>
    <a:srgbClr val="E3FBFE"/>
    <a:srgbClr val="000000"/>
    <a:srgbClr val="0520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3B5B5D-C270-5790-ECD9-18F352F88B87}" v="679" dt="2026-01-20T20:51:09.387"/>
    <p1510:client id="{B009D46E-34BC-E624-306A-3A0B0EF6EDAB}" v="432" dt="2026-01-21T18:47:22.533"/>
    <p1510:client id="{DA98D7F8-7A2F-2F0B-703C-AAFD8A9DF3EA}" v="255" dt="2026-01-21T16:42:50.341"/>
  </p1510:revLst>
</p1510:revInfo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8" autoAdjust="0"/>
  </p:normalViewPr>
  <p:slideViewPr>
    <p:cSldViewPr snapToGrid="0" snapToObjects="1" showGuides="1">
      <p:cViewPr varScale="1">
        <p:scale>
          <a:sx n="121" d="100"/>
          <a:sy n="121" d="100"/>
        </p:scale>
        <p:origin x="192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8T18:20:38.710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5 2193 24575,'0'-1'0,"0"1"0,-1 0 0,1-1 0,0 1 0,-1 0 0,1-1 0,0 1 0,-1-1 0,1 1 0,0-1 0,0 1 0,-1 0 0,1-1 0,0 1 0,0-1 0,0 1 0,0-1 0,0 1 0,0-1 0,0 1 0,0-1 0,0 1 0,0-1 0,0 1 0,0-1 0,0 1 0,0-1 0,0 1 0,0-1 0,1 1 0,-1-1 0,0 1 0,0-1 0,0 1 0,1 0 0,0-1 0,8-24 0,-8 23 0,203-471 0,-184 431 0,1 1 0,2 0 0,2 2 0,2 1 0,59-66 0,-17 35 0,134-104 0,-82 76 0,111-83 0,-179 144 0,2 2 0,96-43 0,259-90 0,-56 29 0,521-129 0,-316 170 0,-375 71 0,-98 18 0,171 6 0,-119 5 0,-101-3 0,162 6 0,-169-3 0,-1 1 0,1 2 0,-1 1 0,46 18 0,271 85 0,-227-77 0,-9 6 0,29 7 0,38 7 0,-143-41 0,0 2 0,-2 2 0,0 1 0,0 1 0,-2 2 0,0 1 0,31 28 0,-47-39 0,1-1 0,-1 0 0,29 10 0,13 8 0,142 70 0,-86-44 0,15-2 0,-97-41 0,0 1 0,0 2 0,-1 1 0,-1 1 0,31 22 0,-36-21 0,49 26 0,-18-13 0,-18-7 0,0 0 0,1-1 0,56 23 0,-91-44 0,0 1 0,0 0 0,0 0 0,0 0 0,0 0 0,0 0 0,0 0 0,-1 0 0,1 0 0,0 1 0,-1-1 0,1 1 0,2 2 0,-4-3 0,0 0 0,1 0 0,-1-1 0,0 1 0,0 0 0,0 0 0,0-1 0,1 1 0,-1 0 0,0 0 0,0 0 0,-1-1 0,1 1 0,0 0 0,0 0 0,0 0 0,0-1 0,-1 1 0,1 0 0,0 0 0,-1-1 0,1 1 0,0 0 0,-2 0 0,-1 3 0,-1 0 0,0 0 0,0-1 0,0 0 0,0 0 0,-1 0 0,1 0 0,-10 4 0,-67 37 0,61-31 0,-1-1 0,0-2 0,-38 15 0,37-17 0,18-7 0,1 1 0,-1-1 0,0 0 0,0 0 0,1 0 0,-1 0 0,0 0 0,0-1 0,0 0 0,-4 0 0,7-1 0,-1 1 0,0-1 0,1 0 0,-1 0 0,1-1 0,0 1 0,-1 0 0,1 0 0,0 0 0,0-1 0,0 1 0,0-1 0,0 1 0,0-1 0,0 1 0,0-1 0,1 0 0,-1 1 0,1-1 0,-1 0 0,1 0 0,0 1 0,-1-1 0,1 0 0,0 0 0,0 1 0,1-4 0,-2-6 0,1 0 0,0-1 0,1 1 0,0 0 0,1-1 0,1 1 0,-1 0 0,2 0 0,-1 1 0,2-1 0,-1 1 0,2 0 0,9-16 0,9-8 0,2 1 0,41-41 0,-33 37 0,-14 15 0,-1 0 0,0-1 0,-2 0 0,-1-2 0,17-34 0,-25 41 0,1 1 0,1 0 0,0 1 0,15-18 0,-25 34 0,0 0 0,0 0 0,0-1 0,1 1 0,-1 0 0,0 0 0,0 0 0,0 0 0,0 0 0,1-1 0,-1 1 0,0 0 0,0 0 0,0 0 0,1 0 0,-1 0 0,0 0 0,0 0 0,0 0 0,1-1 0,-1 1 0,0 0 0,0 0 0,0 0 0,1 0 0,-1 0 0,0 0 0,0 0 0,1 0 0,-1 1 0,0-1 0,0 0 0,0 0 0,1 0 0,-1 0 0,0 0 0,0 0 0,0 0 0,1 0 0,-1 1 0,0-1 0,0 0 0,0 0 0,0 0 0,1 0 0,-1 1 0,0-1 0,0 0 0,5 17 0,-3 18 0,-2-35 0,-2 449-1365,2-422-5461</inkml:trace>
</inkml:ink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1/21/2026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7671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196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5072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5094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213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24120-EC72-974F-0071-E956EF1F5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542603-073B-70A3-C2E2-667B98C7B8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CED048-3B10-7FCF-409F-31E9361AF0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57788-AF14-AC33-7EB6-1BD29E4FAD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420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EFAF2-F3F2-2EC5-A09F-20779D9BE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0E5BD9-2466-A230-C06D-BF6D06CA33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28ED24-6EC7-E2DC-6135-074F2D51B2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0CADD-59EE-4906-A1EE-5C07FA09A1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448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3142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48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716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22549" y="3055332"/>
            <a:ext cx="10372705" cy="2036067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5073043"/>
            <a:ext cx="10385653" cy="922523"/>
          </a:xfrm>
        </p:spPr>
        <p:txBody>
          <a:bodyPr>
            <a:normAutofit/>
          </a:bodyPr>
          <a:lstStyle>
            <a:lvl1pPr marL="0" indent="0" algn="l">
              <a:buNone/>
              <a:defRPr sz="3733" b="0" i="0">
                <a:solidFill>
                  <a:srgbClr val="FF00FF"/>
                </a:solidFill>
              </a:defRPr>
            </a:lvl1pPr>
            <a:lvl2pPr marL="6095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4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5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1/21/2026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009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  <p:sldLayoutId id="2147483680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automatetheboringstuff.com/2e/chapter17/" TargetMode="Externa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7.png"/><Relationship Id="rId4" Type="http://schemas.openxmlformats.org/officeDocument/2006/relationships/customXml" Target="../ink/ink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2CB2236-3348-2D20-8DC9-2B1F2ED77D69}"/>
              </a:ext>
            </a:extLst>
          </p:cNvPr>
          <p:cNvSpPr txBox="1"/>
          <p:nvPr/>
        </p:nvSpPr>
        <p:spPr>
          <a:xfrm>
            <a:off x="1" y="5380672"/>
            <a:ext cx="12192000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2807" y="5447812"/>
            <a:ext cx="10385653" cy="576089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Montserrat Medium" panose="00000600000000000000" pitchFamily="2" charset="0"/>
              </a:rPr>
              <a:t>Nolan Pestano, Intelligent Automation Co-op</a:t>
            </a:r>
          </a:p>
          <a:p>
            <a:endParaRPr lang="en-US" dirty="0">
              <a:latin typeface="Montserrat Medium" panose="00000600000000000000" pitchFamily="2" charset="0"/>
            </a:endParaRPr>
          </a:p>
          <a:p>
            <a:endParaRPr lang="en-US" dirty="0">
              <a:latin typeface="Montserrat Medium" panose="00000600000000000000" pitchFamily="2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9817" y="4360255"/>
            <a:ext cx="11668105" cy="82161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highlight>
                  <a:srgbClr val="051522"/>
                </a:highlight>
                <a:latin typeface="Helvetica"/>
                <a:cs typeface="Biome"/>
              </a:rPr>
              <a:t>PowerShell Scripting for Automation</a:t>
            </a:r>
            <a:endParaRPr lang="en-US" b="1" dirty="0">
              <a:highlight>
                <a:srgbClr val="051522"/>
              </a:highlight>
              <a:latin typeface="Helvetica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81F21B0-BA50-DD50-37F6-30A197DDD4C0}"/>
              </a:ext>
            </a:extLst>
          </p:cNvPr>
          <p:cNvSpPr txBox="1">
            <a:spLocks/>
          </p:cNvSpPr>
          <p:nvPr/>
        </p:nvSpPr>
        <p:spPr>
          <a:xfrm>
            <a:off x="1" y="6555783"/>
            <a:ext cx="12191998" cy="2621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733" b="0" i="0" kern="1200">
                <a:solidFill>
                  <a:srgbClr val="FF00FF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60957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19139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828709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438278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047848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657417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266987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876557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i="1" dirty="0">
                <a:solidFill>
                  <a:schemeClr val="bg1"/>
                </a:solidFill>
                <a:latin typeface="Montserrat Thin" panose="00000300000000000000" pitchFamily="2" charset="0"/>
              </a:rPr>
              <a:t>Unlocking Potential By Driving Innovation Forward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US" sz="3500" dirty="0">
                <a:cs typeface="Biome"/>
              </a:rPr>
              <a:t>Solution Overview</a:t>
            </a:r>
            <a:endParaRPr lang="en-US" sz="35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CECA3-144C-CD4B-9246-81B4F2E6546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14301" y="2323323"/>
            <a:ext cx="10623581" cy="410077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r>
              <a:rPr lang="en-US" dirty="0">
                <a:ea typeface="+mn-lt"/>
                <a:cs typeface="+mn-lt"/>
              </a:rPr>
              <a:t>PowerShell‑based automation</a:t>
            </a:r>
            <a:endParaRPr lang="en-US" dirty="0">
              <a:latin typeface="Montserrat Medium"/>
              <a:cs typeface="Biome"/>
            </a:endParaRPr>
          </a:p>
          <a:p>
            <a:pPr marL="283210" indent="-283210"/>
            <a:r>
              <a:rPr lang="en-US" dirty="0">
                <a:ea typeface="+mn-lt"/>
                <a:cs typeface="+mn-lt"/>
              </a:rPr>
              <a:t>Converts all Mathcad files to PDFs</a:t>
            </a:r>
            <a:endParaRPr lang="en-US" dirty="0"/>
          </a:p>
          <a:p>
            <a:pPr marL="283210" indent="-283210"/>
            <a:r>
              <a:rPr lang="en-US" dirty="0">
                <a:ea typeface="+mn-lt"/>
                <a:cs typeface="+mn-lt"/>
              </a:rPr>
              <a:t>One command, scalable, and </a:t>
            </a:r>
            <a:r>
              <a:rPr lang="en-US" i="1" dirty="0">
                <a:ea typeface="+mn-lt"/>
                <a:cs typeface="+mn-lt"/>
              </a:rPr>
              <a:t>portable </a:t>
            </a:r>
            <a:r>
              <a:rPr lang="en-US" dirty="0">
                <a:ea typeface="+mn-lt"/>
                <a:cs typeface="+mn-lt"/>
              </a:rPr>
              <a:t>solution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 descr="Install Mathcad for Windows – Scientific Software License Server">
            <a:extLst>
              <a:ext uri="{FF2B5EF4-FFF2-40B4-BE49-F238E27FC236}">
                <a16:creationId xmlns:a16="http://schemas.microsoft.com/office/drawing/2014/main" id="{543E78E0-160E-0521-DEAF-38B748CDA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083" y="4093702"/>
            <a:ext cx="2143125" cy="214312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CE76FD3-BBEF-D83A-93E6-F31B75F706D9}"/>
              </a:ext>
            </a:extLst>
          </p:cNvPr>
          <p:cNvCxnSpPr/>
          <p:nvPr/>
        </p:nvCxnSpPr>
        <p:spPr>
          <a:xfrm>
            <a:off x="5086349" y="5157787"/>
            <a:ext cx="1619249" cy="11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Pdf - Free files and folders icons">
            <a:extLst>
              <a:ext uri="{FF2B5EF4-FFF2-40B4-BE49-F238E27FC236}">
                <a16:creationId xmlns:a16="http://schemas.microsoft.com/office/drawing/2014/main" id="{061926ED-3528-9B4F-06A5-EACF9AF424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0" y="402669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249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9F6AD-8FF2-AACA-682E-9E3F85ED6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5C7A-A107-1EC5-4452-060155828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ontserrat Black"/>
                <a:cs typeface="Biome"/>
              </a:rPr>
              <a:t>Solution - </a:t>
            </a:r>
            <a:r>
              <a:rPr lang="en-US" dirty="0">
                <a:ea typeface="+mj-lt"/>
                <a:cs typeface="+mj-lt"/>
              </a:rPr>
              <a:t>Inputs &amp; Setup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45BC30-81F9-CF2A-A2A3-C3EF77CC2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" name="Content Placeholder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F39106-7738-EC30-3658-96FBAC74A357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2"/>
          <a:stretch>
            <a:fillRect/>
          </a:stretch>
        </p:blipFill>
        <p:spPr>
          <a:xfrm>
            <a:off x="1745867" y="2239316"/>
            <a:ext cx="8488406" cy="435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708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717F0-50DA-A46D-15EE-25F670B7BB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A76A7-FC50-32FC-2DFE-C97803818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ontserrat Black"/>
                <a:cs typeface="Biome"/>
              </a:rPr>
              <a:t>Solution - </a:t>
            </a:r>
            <a:r>
              <a:rPr lang="en-US" dirty="0">
                <a:ea typeface="+mj-lt"/>
                <a:cs typeface="+mj-lt"/>
              </a:rPr>
              <a:t>Inputs &amp;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4A2FD-9049-F7FD-88E3-61EC200F1DA3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733562" y="2465535"/>
            <a:ext cx="5252000" cy="342726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r>
              <a:rPr lang="en-US" dirty="0">
                <a:ea typeface="+mn-lt"/>
                <a:cs typeface="+mn-lt"/>
              </a:rPr>
              <a:t>Recursively finds all .mcdx files</a:t>
            </a:r>
            <a:endParaRPr lang="en-US" dirty="0"/>
          </a:p>
          <a:p>
            <a:pPr marL="283210" indent="-283210"/>
            <a:r>
              <a:rPr lang="en-US" dirty="0">
                <a:ea typeface="+mn-lt"/>
                <a:cs typeface="+mn-lt"/>
              </a:rPr>
              <a:t>Loads Mathcad Prime’s automation API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53A020-FE5E-9E1A-AB52-E94A507A2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B96E85F-6117-539A-C641-96DBC28951C6}"/>
              </a:ext>
            </a:extLst>
          </p:cNvPr>
          <p:cNvSpPr>
            <a:spLocks noGrp="1"/>
          </p:cNvSpPr>
          <p:nvPr>
            <p:ph sz="quarter" idx="3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379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D804317-EFC2-6B91-F264-93AC27124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/>
          <a:lstStyle/>
          <a:p>
            <a:r>
              <a:rPr lang="en-US" dirty="0"/>
              <a:t>Example run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1BF515-002E-1964-B69C-1A00296AC59A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807038" y="2465539"/>
            <a:ext cx="3774587" cy="3723753"/>
          </a:xfrm>
        </p:spPr>
        <p:txBody>
          <a:bodyPr/>
          <a:lstStyle/>
          <a:p>
            <a:r>
              <a:rPr lang="en-US" dirty="0"/>
              <a:t>Every other Wednesday, at 9:00 AM, Windows Task Scheduler runs a Batch File script that executes our Python script and logs its execution.</a:t>
            </a:r>
          </a:p>
          <a:p>
            <a:pPr lvl="1"/>
            <a:r>
              <a:rPr lang="en-US" sz="1000" dirty="0"/>
              <a:t>Further reading, check out </a:t>
            </a:r>
            <a:r>
              <a:rPr lang="en-US" sz="1000" i="1" dirty="0">
                <a:hlinkClick r:id="rId2"/>
              </a:rPr>
              <a:t>Automate the Boring Stuff with Python </a:t>
            </a:r>
            <a:r>
              <a:rPr lang="en-US" sz="1000" i="1" dirty="0"/>
              <a:t> </a:t>
            </a:r>
            <a:r>
              <a:rPr lang="en-US" sz="1000" dirty="0"/>
              <a:t>by Al Sweigart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B4AF4E9A-296F-3071-579C-C6738F35466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4927600" y="2465539"/>
            <a:ext cx="6315069" cy="372375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4AFA00-4600-0F0D-9602-EB309AD7E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BA3F90-128A-C937-0552-46F1D5BAE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5153" y="3614912"/>
            <a:ext cx="7319962" cy="114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2266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EE851-7F1C-481A-3747-1D206200F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ontserrat Black"/>
                <a:cs typeface="Biome"/>
              </a:rPr>
              <a:t>Solution - </a:t>
            </a:r>
            <a:r>
              <a:rPr lang="en-US" dirty="0">
                <a:ea typeface="+mj-lt"/>
                <a:cs typeface="+mj-lt"/>
              </a:rPr>
              <a:t>Inputs &amp;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91131-7151-7943-F325-68415ACCE954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733562" y="2465535"/>
            <a:ext cx="7303538" cy="3427265"/>
          </a:xfrm>
        </p:spPr>
        <p:txBody>
          <a:bodyPr/>
          <a:lstStyle/>
          <a:p>
            <a:r>
              <a:rPr lang="en-US" dirty="0"/>
              <a:t>We can still use Window Task Scheduler still to execute the Python, and then simply just send a POST to Power Automate, instead of an API. </a:t>
            </a:r>
          </a:p>
          <a:p>
            <a:pPr marL="0" indent="0">
              <a:buNone/>
            </a:pPr>
            <a:endParaRPr lang="en-US" sz="1500" dirty="0"/>
          </a:p>
          <a:p>
            <a:r>
              <a:rPr lang="en-US" dirty="0"/>
              <a:t>From there, we can let Power Automate send all the emails, after some quick parsing.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DDFDFE4-36BB-0CCB-6EF6-7864117FC010}"/>
              </a:ext>
            </a:extLst>
          </p:cNvPr>
          <p:cNvPicPr>
            <a:picLocks noGrp="1" noChangeAspect="1"/>
          </p:cNvPicPr>
          <p:nvPr>
            <p:ph sz="quarter" idx="37"/>
          </p:nvPr>
        </p:nvPicPr>
        <p:blipFill>
          <a:blip r:embed="rId2"/>
          <a:stretch>
            <a:fillRect/>
          </a:stretch>
        </p:blipFill>
        <p:spPr>
          <a:xfrm>
            <a:off x="7720098" y="2320918"/>
            <a:ext cx="3657600" cy="371649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6F56F2-C04A-6ED0-700A-A6D343FF5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885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F66A-1C02-0D85-43D6-8742FCC76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Run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42C145-4AD2-8526-F67A-DEB52CB8BE54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5CBFA3-CB5F-3597-A206-0BD79468E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5372454-A70B-76B2-5B6B-96F04F1B9587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/>
          <a:lstStyle/>
          <a:p>
            <a:pPr>
              <a:buFont typeface="+mj-lt"/>
              <a:buAutoNum type="arabicPeriod" startAt="2"/>
            </a:pPr>
            <a:r>
              <a:rPr lang="en-US" dirty="0"/>
              <a:t>Python calls to our database containing the CARS, does some logic to format emails, and eventually formats a JSON body that has needed recipients and relative information.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767A21-0D6D-B3D5-2703-5C50A8282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4649" y="2939560"/>
            <a:ext cx="6553200" cy="21050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4EA00E-0DB3-F0D0-7502-7DDB3CE5135E}"/>
              </a:ext>
            </a:extLst>
          </p:cNvPr>
          <p:cNvSpPr txBox="1"/>
          <p:nvPr/>
        </p:nvSpPr>
        <p:spPr>
          <a:xfrm>
            <a:off x="4872420" y="2677950"/>
            <a:ext cx="17490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bg1"/>
                </a:solidFill>
                <a:latin typeface="Helvetica" pitchFamily="2" charset="0"/>
              </a:rPr>
              <a:t>cars_to_be_sent.json</a:t>
            </a:r>
          </a:p>
        </p:txBody>
      </p:sp>
    </p:spTree>
    <p:extLst>
      <p:ext uri="{BB962C8B-B14F-4D97-AF65-F5344CB8AC3E}">
        <p14:creationId xmlns:p14="http://schemas.microsoft.com/office/powerpoint/2010/main" val="1957377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8B976C-487C-74AA-13DD-9D0164BF8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DDAAC-A28B-D77A-52F5-E9D498F45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Run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118FB-407C-34E7-2659-A2DA30B057A6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0EA598-56E0-2F09-9524-7A72EA41A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2812F41-F3BD-1FC1-346A-877F1E3FF57D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/>
          <a:lstStyle/>
          <a:p>
            <a:pPr>
              <a:buFont typeface="+mj-lt"/>
              <a:buAutoNum type="arabicPeriod" startAt="3"/>
            </a:pPr>
            <a:r>
              <a:rPr lang="en-US" dirty="0"/>
              <a:t>The JSON is sent via a HTTP POST method, and Power Automate receives it, which triggers the flow.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010411-E0FE-BEC9-C2C9-AC82FF425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6640" y="3197814"/>
            <a:ext cx="3668322" cy="26791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5FEEF91-2DB6-3520-1913-6C5480224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0365" y="4583557"/>
            <a:ext cx="4809883" cy="103299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F647398-4842-88F4-2F94-FCC48B86F94D}"/>
                  </a:ext>
                </a:extLst>
              </p14:cNvPr>
              <p14:cNvContentPartPr/>
              <p14:nvPr/>
            </p14:nvContentPartPr>
            <p14:xfrm>
              <a:off x="5066752" y="3774836"/>
              <a:ext cx="2517480" cy="7898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F647398-4842-88F4-2F94-FCC48B86F94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60632" y="3768716"/>
                <a:ext cx="2529720" cy="80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1870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7852A-9743-E394-D020-8FBA14A607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6968D-EF65-E530-D32A-AF2FBA084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Run</a:t>
            </a:r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69B560C-4214-1C44-071C-97EA711909F5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2"/>
          <a:stretch>
            <a:fillRect/>
          </a:stretch>
        </p:blipFill>
        <p:spPr>
          <a:xfrm>
            <a:off x="7258692" y="3323265"/>
            <a:ext cx="4690921" cy="177679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85880D-06A7-59D0-F538-3BE5B95F6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42FA5D1-010A-7BBF-C883-7C37174D8512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/>
          <a:lstStyle/>
          <a:p>
            <a:pPr>
              <a:buFont typeface="+mj-lt"/>
              <a:buAutoNum type="arabicPeriod" startAt="4"/>
            </a:pPr>
            <a:r>
              <a:rPr lang="en-US" dirty="0"/>
              <a:t>Power Automate parses the JSON and sends the emails to the respective partners. </a:t>
            </a:r>
          </a:p>
          <a:p>
            <a:pPr>
              <a:buFont typeface="+mj-lt"/>
              <a:buAutoNum type="arabicPeriod" startAt="4"/>
            </a:pPr>
            <a:r>
              <a:rPr lang="en-US" dirty="0"/>
              <a:t>Power Automate also has validation to make sure we send all the emails, sending a status email to stakeholders once it executes fully.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5A0794-3C7F-2F92-5672-D10807281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0075" y="1757946"/>
            <a:ext cx="1901728" cy="456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064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2">
            <a:extLst>
              <a:ext uri="{FF2B5EF4-FFF2-40B4-BE49-F238E27FC236}">
                <a16:creationId xmlns:a16="http://schemas.microsoft.com/office/drawing/2014/main" id="{05453C97-9121-8210-D74A-3218CD2BB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4848" y="3007158"/>
            <a:ext cx="11562303" cy="850902"/>
          </a:xfrm>
        </p:spPr>
        <p:txBody>
          <a:bodyPr/>
          <a:lstStyle/>
          <a:p>
            <a:r>
              <a:rPr lang="en-US" dirty="0"/>
              <a:t>Lessons to learn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10C43A-3A0B-B50D-C6A2-A4D611386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202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US" sz="3500" dirty="0"/>
              <a:t>Future proof your 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CECA3-144C-CD4B-9246-81B4F2E6546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14302" y="2323323"/>
            <a:ext cx="10515600" cy="4100772"/>
          </a:xfrm>
        </p:spPr>
        <p:txBody>
          <a:bodyPr/>
          <a:lstStyle/>
          <a:p>
            <a:r>
              <a:rPr lang="en-US" dirty="0"/>
              <a:t>Eventually your work/code/flows will be “unmaintained”…</a:t>
            </a:r>
          </a:p>
          <a:p>
            <a:r>
              <a:rPr lang="en-US" dirty="0"/>
              <a:t>Therefore, we as developers should be keen on longevity of our work.</a:t>
            </a:r>
          </a:p>
          <a:p>
            <a:r>
              <a:rPr lang="en-US" dirty="0"/>
              <a:t>Future proofing is </a:t>
            </a:r>
            <a:r>
              <a:rPr lang="en-US" b="1" i="1" u="sng" dirty="0"/>
              <a:t>not just</a:t>
            </a:r>
            <a:r>
              <a:rPr lang="en-US" dirty="0"/>
              <a:t> adding stuff, but more so creating robust</a:t>
            </a:r>
            <a:r>
              <a:rPr lang="en-US" b="1" dirty="0"/>
              <a:t>, </a:t>
            </a:r>
            <a:r>
              <a:rPr lang="en-US" dirty="0"/>
              <a:t>easy to read code, such that maintenance is easy.</a:t>
            </a:r>
          </a:p>
          <a:p>
            <a:r>
              <a:rPr lang="en-US" dirty="0"/>
              <a:t>When developing, think about how a future developer with zero context would debug.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838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BE4E0F37-0AD5-833C-CBE5-EAE02EC4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2681" y="825048"/>
            <a:ext cx="4958081" cy="626573"/>
          </a:xfrm>
        </p:spPr>
        <p:txBody>
          <a:bodyPr/>
          <a:lstStyle/>
          <a:p>
            <a:r>
              <a:rPr lang="en-US" sz="3500" dirty="0"/>
              <a:t>Agenda</a:t>
            </a:r>
          </a:p>
        </p:txBody>
      </p:sp>
      <p:pic>
        <p:nvPicPr>
          <p:cNvPr id="8" name="Picture Placeholder 7" descr="A blue and purple spirals">
            <a:extLst>
              <a:ext uri="{FF2B5EF4-FFF2-40B4-BE49-F238E27FC236}">
                <a16:creationId xmlns:a16="http://schemas.microsoft.com/office/drawing/2014/main" id="{E1DBD4C7-D952-4426-40FD-8799F80F82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1" b="31"/>
          <a:stretch/>
        </p:blipFill>
        <p:spPr>
          <a:xfrm>
            <a:off x="6497638" y="336550"/>
            <a:ext cx="5322887" cy="6184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6EA54-3083-FB0D-9011-2353791B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024F78-56A6-7740-B68D-8D4D026ED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Black"/>
                <a:ea typeface="+mn-ea"/>
                <a:cs typeface="Biome" panose="020B05030302040208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Black"/>
              <a:ea typeface="+mn-ea"/>
              <a:cs typeface="Biome" panose="020B05030302040208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1DC68B-49FC-F5BD-8129-321DDC4EB498}"/>
              </a:ext>
            </a:extLst>
          </p:cNvPr>
          <p:cNvSpPr txBox="1"/>
          <p:nvPr/>
        </p:nvSpPr>
        <p:spPr>
          <a:xfrm>
            <a:off x="662681" y="1852448"/>
            <a:ext cx="4958080" cy="51543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0" lang="en-US" sz="2400" b="0" i="0" u="none" strike="noStrike" kern="1200" cap="none" spc="3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Medium"/>
                <a:ea typeface="+mj-ea"/>
                <a:cs typeface="Biome" panose="020B0503030204020804" pitchFamily="34" charset="0"/>
              </a:rPr>
              <a:t>Introduction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spc="300" dirty="0">
                <a:solidFill>
                  <a:srgbClr val="FFFFFF"/>
                </a:solidFill>
                <a:latin typeface="Montserrat Medium"/>
                <a:ea typeface="+mj-ea"/>
                <a:cs typeface="Biome"/>
              </a:rPr>
              <a:t>Context/Problem</a:t>
            </a:r>
            <a:endParaRPr lang="en-US" dirty="0">
              <a:ea typeface="+mj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spc="300" dirty="0">
                <a:solidFill>
                  <a:srgbClr val="FFFFFF"/>
                </a:solidFill>
                <a:latin typeface="Montserrat Medium"/>
                <a:ea typeface="+mj-ea"/>
                <a:cs typeface="Biome" panose="020B0503030204020804" pitchFamily="34" charset="0"/>
              </a:rPr>
              <a:t>My Solution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spc="300" dirty="0">
                <a:solidFill>
                  <a:srgbClr val="FFFFFF"/>
                </a:solidFill>
                <a:latin typeface="Montserrat Medium"/>
                <a:ea typeface="+mj-ea"/>
                <a:cs typeface="Biome"/>
              </a:rPr>
              <a:t>More On Batch Scripts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spc="300" dirty="0">
                <a:solidFill>
                  <a:srgbClr val="FFFFFF"/>
                </a:solidFill>
                <a:latin typeface="Montserrat Medium"/>
                <a:ea typeface="+mj-ea"/>
                <a:cs typeface="Biome" panose="020B0503030204020804" pitchFamily="34" charset="0"/>
              </a:rPr>
              <a:t>Lessons Learned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spc="300" dirty="0">
                <a:solidFill>
                  <a:srgbClr val="FFFFFF"/>
                </a:solidFill>
                <a:latin typeface="Montserrat Medium"/>
                <a:ea typeface="+mj-ea"/>
                <a:cs typeface="Biome" panose="020B0503030204020804" pitchFamily="34" charset="0"/>
              </a:rPr>
              <a:t>Questions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kumimoji="0" lang="en-US" sz="2400" b="0" i="0" u="none" strike="noStrike" kern="1200" cap="none" spc="30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Medium"/>
              <a:ea typeface="+mj-ea"/>
              <a:cs typeface="Biome" panose="020B05030302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7182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D1082-AA4D-D3FB-5CCF-832D34F66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932921" cy="1327464"/>
          </a:xfrm>
        </p:spPr>
        <p:txBody>
          <a:bodyPr/>
          <a:lstStyle/>
          <a:p>
            <a:r>
              <a:rPr lang="en-US" dirty="0"/>
              <a:t>Things will break eventually,</a:t>
            </a:r>
            <a:br>
              <a:rPr lang="en-US" dirty="0"/>
            </a:br>
            <a:r>
              <a:rPr lang="en-US" dirty="0"/>
              <a:t>leave a good trace of what went wrong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41B4D-2332-9A5B-3FCE-D3E2C8EFB06B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r>
              <a:rPr lang="en-US" dirty="0"/>
              <a:t>Logs, stack traces, error handling-- make errors </a:t>
            </a:r>
            <a:r>
              <a:rPr lang="en-US" i="1" dirty="0"/>
              <a:t>clear</a:t>
            </a:r>
            <a:r>
              <a:rPr lang="en-US" dirty="0"/>
              <a:t> as to what went wrong.</a:t>
            </a:r>
          </a:p>
          <a:p>
            <a:r>
              <a:rPr lang="en-US" dirty="0"/>
              <a:t>Document and comment your works!</a:t>
            </a:r>
          </a:p>
          <a:p>
            <a:pPr lvl="1"/>
            <a:r>
              <a:rPr lang="en-US" dirty="0"/>
              <a:t>Power Automate has the note feature</a:t>
            </a:r>
            <a:endParaRPr lang="en-US" sz="1600" dirty="0"/>
          </a:p>
          <a:p>
            <a:pPr lvl="1"/>
            <a:endParaRPr lang="en-US" dirty="0"/>
          </a:p>
          <a:p>
            <a:r>
              <a:rPr lang="en-US" dirty="0"/>
              <a:t>“Everyone knows that debugging is twice as hard as writing a program in the first place. So if you're as clever as you can be when you write it, how will you ever debug it?”</a:t>
            </a:r>
          </a:p>
          <a:p>
            <a:pPr lvl="1"/>
            <a:r>
              <a:rPr lang="en-US" sz="1300" i="1"/>
              <a:t>Dennis Ritchie, </a:t>
            </a:r>
            <a:r>
              <a:rPr lang="en-US" sz="1300" i="1" dirty="0"/>
              <a:t>“C Programming Language”</a:t>
            </a:r>
          </a:p>
          <a:p>
            <a:endParaRPr lang="en-US" i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BDC6C3-65DC-3480-5B0A-E492D45B7D59}"/>
              </a:ext>
            </a:extLst>
          </p:cNvPr>
          <p:cNvSpPr>
            <a:spLocks noGrp="1"/>
          </p:cNvSpPr>
          <p:nvPr>
            <p:ph sz="quarter" idx="3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153B23-99B5-F514-669C-8DFA504D3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398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" y="668693"/>
            <a:ext cx="12191998" cy="3215641"/>
          </a:xfrm>
        </p:spPr>
        <p:txBody>
          <a:bodyPr anchor="b"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BE4E0F37-0AD5-833C-CBE5-EAE02EC4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5434" y="583001"/>
            <a:ext cx="4958081" cy="62657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500" dirty="0">
                <a:cs typeface="Biome Light"/>
              </a:rPr>
              <a:t>About Nolan</a:t>
            </a:r>
            <a:endParaRPr lang="en-US" sz="3500" dirty="0"/>
          </a:p>
        </p:txBody>
      </p:sp>
      <p:pic>
        <p:nvPicPr>
          <p:cNvPr id="8" name="Picture Placeholder 7" descr="A blue and purple spirals">
            <a:extLst>
              <a:ext uri="{FF2B5EF4-FFF2-40B4-BE49-F238E27FC236}">
                <a16:creationId xmlns:a16="http://schemas.microsoft.com/office/drawing/2014/main" id="{E1DBD4C7-D952-4426-40FD-8799F80F82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1" b="31"/>
          <a:stretch/>
        </p:blipFill>
        <p:spPr>
          <a:xfrm>
            <a:off x="6497638" y="336550"/>
            <a:ext cx="5322887" cy="6184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6EA54-3083-FB0D-9011-2353791B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E024F78-56A6-7740-B68D-8D4D026EDF3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 Black"/>
                <a:ea typeface="+mn-ea"/>
                <a:cs typeface="Biome" panose="020B05030302040208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 Black"/>
              <a:ea typeface="+mn-ea"/>
              <a:cs typeface="Biome" panose="020B0503030204020804" pitchFamily="34" charset="0"/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83EEFF4D-0DF3-1B91-A6AF-1B12A777EFEB}"/>
              </a:ext>
            </a:extLst>
          </p:cNvPr>
          <p:cNvSpPr txBox="1">
            <a:spLocks/>
          </p:cNvSpPr>
          <p:nvPr/>
        </p:nvSpPr>
        <p:spPr>
          <a:xfrm>
            <a:off x="6290850" y="4725954"/>
            <a:ext cx="4960830" cy="6265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 cap="all" spc="300" baseline="0">
                <a:solidFill>
                  <a:schemeClr val="bg1"/>
                </a:solidFill>
                <a:latin typeface="+mj-lt"/>
                <a:ea typeface="+mj-ea"/>
                <a:cs typeface="Biome" panose="020B0503030204020804" pitchFamily="34" charset="0"/>
              </a:defRPr>
            </a:lvl1pPr>
          </a:lstStyle>
          <a:p>
            <a:endParaRPr lang="en-US" cap="none" dirty="0">
              <a:latin typeface="+mn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38DB89-F81E-1E9C-96F7-0E47E404E0C2}"/>
              </a:ext>
            </a:extLst>
          </p:cNvPr>
          <p:cNvSpPr txBox="1"/>
          <p:nvPr/>
        </p:nvSpPr>
        <p:spPr>
          <a:xfrm>
            <a:off x="419497" y="1211782"/>
            <a:ext cx="5265154" cy="411330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Hi! I’m Nolan Pestano 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I am an Intelligent Automation Co-op 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University of Missouri Student of Computer Science, go tigers!</a:t>
            </a:r>
            <a:endParaRPr lang="en-US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Backgrounds include:</a:t>
            </a:r>
            <a:endParaRPr lang="en-US"/>
          </a:p>
          <a:p>
            <a:pPr marL="742950" lvl="1" indent="-28575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1600" dirty="0">
                <a:solidFill>
                  <a:schemeClr val="bg1"/>
                </a:solidFill>
              </a:rPr>
              <a:t>Software developing World of Warcraft Hacks</a:t>
            </a:r>
            <a:endParaRPr lang="en-US"/>
          </a:p>
          <a:p>
            <a:pPr marL="742950" lvl="1" indent="-28575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1600" dirty="0">
                <a:solidFill>
                  <a:schemeClr val="bg1"/>
                </a:solidFill>
              </a:rPr>
              <a:t>Infrequently paid Standup Comedian based in Kansas City</a:t>
            </a:r>
            <a:endParaRPr lang="en-US"/>
          </a:p>
          <a:p>
            <a:pPr marL="742950" lvl="1" indent="-28575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1600" dirty="0">
                <a:solidFill>
                  <a:schemeClr val="bg1"/>
                </a:solidFill>
              </a:rPr>
              <a:t>Cook at Glenn's Café, in Columbia, MO</a:t>
            </a:r>
            <a:endParaRPr lang="en-US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11" name="Picture 10" descr="A group of people posing for a picture&#10;&#10;AI-generated content may be incorrect.">
            <a:extLst>
              <a:ext uri="{FF2B5EF4-FFF2-40B4-BE49-F238E27FC236}">
                <a16:creationId xmlns:a16="http://schemas.microsoft.com/office/drawing/2014/main" id="{2883783C-04AD-2D4F-B71C-AEB11854B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677" y="1760160"/>
            <a:ext cx="3126847" cy="4110190"/>
          </a:xfrm>
          <a:prstGeom prst="rect">
            <a:avLst/>
          </a:prstGeom>
        </p:spPr>
      </p:pic>
      <p:pic>
        <p:nvPicPr>
          <p:cNvPr id="1030" name="Picture 6" descr="Truman the Tiger (@TrumanTiger_MU) / X">
            <a:extLst>
              <a:ext uri="{FF2B5EF4-FFF2-40B4-BE49-F238E27FC236}">
                <a16:creationId xmlns:a16="http://schemas.microsoft.com/office/drawing/2014/main" id="{12358FE6-BAC7-4D44-6801-6467E5485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4335" y="722571"/>
            <a:ext cx="1890201" cy="1890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lenns Cafe in Columbia, MO">
            <a:extLst>
              <a:ext uri="{FF2B5EF4-FFF2-40B4-BE49-F238E27FC236}">
                <a16:creationId xmlns:a16="http://schemas.microsoft.com/office/drawing/2014/main" id="{691FB213-4A1E-6F4E-8D22-C327A11B2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0687" y="3734153"/>
            <a:ext cx="2229838" cy="278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Tech entrepreneur helps launch new comedy club in Kansas City - Kansas City  Business Journal">
            <a:extLst>
              <a:ext uri="{FF2B5EF4-FFF2-40B4-BE49-F238E27FC236}">
                <a16:creationId xmlns:a16="http://schemas.microsoft.com/office/drawing/2014/main" id="{FE65DAD7-B625-DF20-321B-6FFEAF6411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0478" y="1044977"/>
            <a:ext cx="1910255" cy="1074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0960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 anchor="b">
            <a:normAutofit/>
          </a:bodyPr>
          <a:lstStyle/>
          <a:p>
            <a:r>
              <a:rPr lang="en-US" dirty="0">
                <a:cs typeface="Biome"/>
              </a:rPr>
              <a:t>Context</a:t>
            </a:r>
            <a:endParaRPr lang="en-US" dirty="0"/>
          </a:p>
        </p:txBody>
      </p:sp>
      <p:pic>
        <p:nvPicPr>
          <p:cNvPr id="8" name="Picture 7" descr="Engineering Calculations | Mathcad">
            <a:extLst>
              <a:ext uri="{FF2B5EF4-FFF2-40B4-BE49-F238E27FC236}">
                <a16:creationId xmlns:a16="http://schemas.microsoft.com/office/drawing/2014/main" id="{DC0A3EC2-5C24-DC78-84EB-6356635805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" b="16577"/>
          <a:stretch>
            <a:fillRect/>
          </a:stretch>
        </p:blipFill>
        <p:spPr>
          <a:xfrm>
            <a:off x="814302" y="2465535"/>
            <a:ext cx="7303538" cy="3427265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3D8C81E-132D-A42F-54C6-E9D6E956C615}"/>
              </a:ext>
            </a:extLst>
          </p:cNvPr>
          <p:cNvCxnSpPr/>
          <p:nvPr/>
        </p:nvCxnSpPr>
        <p:spPr>
          <a:xfrm flipV="1">
            <a:off x="4810493" y="9743467"/>
            <a:ext cx="223788" cy="55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886FC63-2188-6416-E83A-8741BF2DF9EB}"/>
              </a:ext>
            </a:extLst>
          </p:cNvPr>
          <p:cNvSpPr txBox="1"/>
          <p:nvPr/>
        </p:nvSpPr>
        <p:spPr>
          <a:xfrm>
            <a:off x="8276842" y="2460961"/>
            <a:ext cx="3616235" cy="37439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Montserrat Medium"/>
                <a:cs typeface="Segoe UI"/>
              </a:rPr>
              <a:t>Mathcad is an engineering calculation tool that lets one solve, document, and share math using natural mathematical notation.</a:t>
            </a:r>
          </a:p>
          <a:p>
            <a:pPr>
              <a:lnSpc>
                <a:spcPct val="150000"/>
              </a:lnSpc>
            </a:pPr>
            <a:br>
              <a:rPr lang="en-US" sz="1600" dirty="0">
                <a:solidFill>
                  <a:schemeClr val="bg1"/>
                </a:solidFill>
                <a:cs typeface="Segoe UI"/>
              </a:rPr>
            </a:br>
            <a:r>
              <a:rPr lang="en-US" sz="1600" dirty="0">
                <a:solidFill>
                  <a:schemeClr val="bg1"/>
                </a:solidFill>
                <a:cs typeface="Segoe UI"/>
              </a:rPr>
              <a:t>This is (generally) used by Mechanical Engineers in Emerson.</a:t>
            </a: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bg1"/>
              </a:solidFill>
              <a:cs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79695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AB716-67CC-64FC-D0F5-A50A1458B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38F90-5DB4-CB1C-4396-65F5FEDFA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US" sz="3500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380D6-87A3-E124-186E-B79F3260003B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14302" y="2323323"/>
            <a:ext cx="10515600" cy="410077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r>
              <a:rPr lang="en-US" dirty="0">
                <a:cs typeface="Biome"/>
              </a:rPr>
              <a:t>The issue was with </a:t>
            </a:r>
            <a:r>
              <a:rPr lang="en-US" i="1" dirty="0">
                <a:cs typeface="Biome"/>
              </a:rPr>
              <a:t>all</a:t>
            </a:r>
            <a:r>
              <a:rPr lang="en-US" dirty="0">
                <a:cs typeface="Biome"/>
              </a:rPr>
              <a:t> the Mathcad files (.mcdx), there was not an easy way to convert them all to PDFs.</a:t>
            </a:r>
          </a:p>
          <a:p>
            <a:pPr marL="283210" indent="-283210"/>
            <a:endParaRPr lang="en-US" dirty="0"/>
          </a:p>
          <a:p>
            <a:pPr marL="283210" indent="-283210"/>
            <a:endParaRPr lang="en-US" dirty="0"/>
          </a:p>
          <a:p>
            <a:pPr marL="283210" indent="-283210"/>
            <a:endParaRPr lang="en-US" dirty="0"/>
          </a:p>
          <a:p>
            <a:pPr marL="283210" indent="-283210"/>
            <a:endParaRPr lang="en-US" dirty="0"/>
          </a:p>
          <a:p>
            <a:pPr marL="283210" indent="-283210"/>
            <a:endParaRPr lang="en-US" dirty="0"/>
          </a:p>
          <a:p>
            <a:pPr marL="283210" indent="-283210"/>
            <a:endParaRPr lang="en-US" dirty="0"/>
          </a:p>
          <a:p>
            <a:pPr marL="283210" indent="-283210"/>
            <a:r>
              <a:rPr lang="en-US" dirty="0">
                <a:cs typeface="Biome"/>
              </a:rPr>
              <a:t>The feature in Mathcad itself for conversion was </a:t>
            </a:r>
            <a:r>
              <a:rPr lang="en-US" i="1" dirty="0">
                <a:cs typeface="Biome"/>
              </a:rPr>
              <a:t>very</a:t>
            </a:r>
            <a:r>
              <a:rPr lang="en-US" dirty="0">
                <a:cs typeface="Biome"/>
              </a:rPr>
              <a:t> messy and not intuitive.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BF89F6-6780-CEDD-9572-2BB0D8161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8E93F23-49C3-395A-A170-D59789D8C062}"/>
              </a:ext>
            </a:extLst>
          </p:cNvPr>
          <p:cNvCxnSpPr/>
          <p:nvPr/>
        </p:nvCxnSpPr>
        <p:spPr>
          <a:xfrm flipV="1">
            <a:off x="4810493" y="9743467"/>
            <a:ext cx="223788" cy="55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Install Mathcad for Windows – Scientific Software License Server">
            <a:extLst>
              <a:ext uri="{FF2B5EF4-FFF2-40B4-BE49-F238E27FC236}">
                <a16:creationId xmlns:a16="http://schemas.microsoft.com/office/drawing/2014/main" id="{34F8151A-0333-9BAF-88F8-9B987BAE3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233" y="3341227"/>
            <a:ext cx="2143125" cy="214312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7E729A7-B842-C9C6-79C4-F58AD820D8FF}"/>
              </a:ext>
            </a:extLst>
          </p:cNvPr>
          <p:cNvCxnSpPr/>
          <p:nvPr/>
        </p:nvCxnSpPr>
        <p:spPr>
          <a:xfrm>
            <a:off x="5143499" y="4405312"/>
            <a:ext cx="1619249" cy="11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Pdf - Free files and folders icons">
            <a:extLst>
              <a:ext uri="{FF2B5EF4-FFF2-40B4-BE49-F238E27FC236}">
                <a16:creationId xmlns:a16="http://schemas.microsoft.com/office/drawing/2014/main" id="{E0917625-6DB4-E423-0187-620D39A978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750" y="3274219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8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64FB2F-3079-D98D-7110-73C58655E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70719-536A-028A-65B3-0DEA947E4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</p:spPr>
        <p:txBody>
          <a:bodyPr anchor="b">
            <a:normAutofit/>
          </a:bodyPr>
          <a:lstStyle/>
          <a:p>
            <a:r>
              <a:rPr lang="en-US" dirty="0">
                <a:cs typeface="Biome"/>
              </a:rPr>
              <a:t>Problem statement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E143E-405F-62F1-9C8B-122850E31503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4270375" y="2351239"/>
            <a:ext cx="6315069" cy="37237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Char char="•"/>
            </a:pPr>
            <a:r>
              <a:rPr lang="en-US" dirty="0">
                <a:ea typeface="+mn-lt"/>
                <a:cs typeface="+mn-lt"/>
              </a:rPr>
              <a:t>Limited Mathcad automation options</a:t>
            </a:r>
            <a:endParaRPr lang="en-US" dirty="0"/>
          </a:p>
          <a:p>
            <a:pPr marL="285750" indent="-285750">
              <a:buChar char="•"/>
            </a:pPr>
            <a:r>
              <a:rPr lang="en-US" dirty="0">
                <a:ea typeface="+mn-lt"/>
                <a:cs typeface="+mn-lt"/>
              </a:rPr>
              <a:t>No clean Python or workflow</a:t>
            </a:r>
            <a:endParaRPr lang="en-US" dirty="0">
              <a:ea typeface="+mn-lt"/>
            </a:endParaRPr>
          </a:p>
          <a:p>
            <a:pPr marL="285750" indent="-285750">
              <a:buChar char="•"/>
            </a:pPr>
            <a:r>
              <a:rPr lang="en-US" dirty="0">
                <a:ea typeface="+mn-lt"/>
                <a:cs typeface="+mn-lt"/>
              </a:rPr>
              <a:t>Documentation assumed manual steps</a:t>
            </a:r>
          </a:p>
          <a:p>
            <a:pPr marL="285750" indent="-285750">
              <a:buChar char="•"/>
            </a:pPr>
            <a:endParaRPr lang="en-US" dirty="0"/>
          </a:p>
          <a:p>
            <a:r>
              <a:rPr lang="en-US" dirty="0">
                <a:cs typeface="Biome"/>
              </a:rPr>
              <a:t>However,</a:t>
            </a:r>
          </a:p>
          <a:p>
            <a:pPr marL="285750" indent="-285750">
              <a:buChar char="•"/>
            </a:pPr>
            <a:r>
              <a:rPr lang="en-US" dirty="0">
                <a:ea typeface="+mn-lt"/>
                <a:cs typeface="+mn-lt"/>
              </a:rPr>
              <a:t>Familiar feeling from past automation work</a:t>
            </a:r>
          </a:p>
          <a:p>
            <a:pPr marL="285750" indent="-285750">
              <a:buChar char="•"/>
            </a:pPr>
            <a:r>
              <a:rPr lang="en-US" dirty="0">
                <a:ea typeface="+mn-lt"/>
                <a:cs typeface="+mn-lt"/>
              </a:rPr>
              <a:t>Logic was fine, implementation was fragile</a:t>
            </a:r>
            <a:endParaRPr lang="en-US" dirty="0"/>
          </a:p>
          <a:p>
            <a:pPr marL="285750" indent="-285750">
              <a:buChar char="•"/>
            </a:pPr>
            <a:r>
              <a:rPr lang="en-US" dirty="0">
                <a:ea typeface="+mn-lt"/>
                <a:cs typeface="+mn-lt"/>
              </a:rPr>
              <a:t>Needed something future‑proof</a:t>
            </a:r>
            <a:endParaRPr lang="en-US" dirty="0">
              <a:ea typeface="+mn-lt"/>
              <a:cs typeface="Biome"/>
            </a:endParaRPr>
          </a:p>
          <a:p>
            <a:pPr marL="285750" indent="-285750">
              <a:buChar char="•"/>
            </a:pPr>
            <a:endParaRPr lang="en-US" dirty="0"/>
          </a:p>
          <a:p>
            <a:pPr marL="285750" indent="-285750"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78445C-13C6-2E82-B6C3-A4FAF8E1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 dirty="0"/>
          </a:p>
        </p:txBody>
      </p:sp>
      <p:sp>
        <p:nvSpPr>
          <p:cNvPr id="6" name="AutoShape 2" descr="Exploring the Popularity of REST API - Java Code Geeks">
            <a:extLst>
              <a:ext uri="{FF2B5EF4-FFF2-40B4-BE49-F238E27FC236}">
                <a16:creationId xmlns:a16="http://schemas.microsoft.com/office/drawing/2014/main" id="{7388F906-5C25-11FA-965B-0A3B17E8424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030" name="Picture 6" descr="REST API">
            <a:extLst>
              <a:ext uri="{FF2B5EF4-FFF2-40B4-BE49-F238E27FC236}">
                <a16:creationId xmlns:a16="http://schemas.microsoft.com/office/drawing/2014/main" id="{E91012E0-57A1-158A-5857-1B1702453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863" y="3104707"/>
            <a:ext cx="2137853" cy="2211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760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EA62A-6D0F-AE7E-0D5F-9A2F5F76B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Biome"/>
              </a:rPr>
              <a:t>The Key question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46D312-3530-4FC3-B1B6-A8F17C2FC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5C332D5-2920-3ED6-72FA-6F342FFAF6FF}"/>
              </a:ext>
            </a:extLst>
          </p:cNvPr>
          <p:cNvSpPr txBox="1">
            <a:spLocks/>
          </p:cNvSpPr>
          <p:nvPr/>
        </p:nvSpPr>
        <p:spPr>
          <a:xfrm>
            <a:off x="517525" y="2398864"/>
            <a:ext cx="10687044" cy="368565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ea typeface="+mj-lt"/>
                <a:cs typeface="+mj-lt"/>
              </a:rPr>
              <a:t>What’s the simplest reliable solution?</a:t>
            </a:r>
            <a:endParaRPr lang="en-US" sz="3600">
              <a:solidFill>
                <a:srgbClr val="73EBF9"/>
              </a:solidFill>
              <a:ea typeface="+mj-lt"/>
              <a:cs typeface="Biome"/>
            </a:endParaRPr>
          </a:p>
          <a:p>
            <a:pPr marL="342900" indent="-342900"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ea typeface="+mj-lt"/>
                <a:cs typeface="+mj-lt"/>
              </a:rPr>
              <a:t>What already exists on every machine?</a:t>
            </a:r>
            <a:endParaRPr lang="en-US" sz="3600">
              <a:solidFill>
                <a:srgbClr val="73EBF9"/>
              </a:solidFill>
              <a:ea typeface="+mj-lt"/>
            </a:endParaRPr>
          </a:p>
          <a:p>
            <a:pPr marL="342900" indent="-342900">
              <a:buFont typeface="Arial"/>
              <a:buChar char="•"/>
            </a:pPr>
            <a:r>
              <a:rPr lang="en-US" sz="3600" dirty="0">
                <a:solidFill>
                  <a:srgbClr val="FFFFFF"/>
                </a:solidFill>
                <a:ea typeface="+mj-lt"/>
                <a:cs typeface="+mj-lt"/>
              </a:rPr>
              <a:t>What requires the least context to understand later?</a:t>
            </a:r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4229565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491" y="2537777"/>
            <a:ext cx="4960830" cy="1782445"/>
          </a:xfrm>
        </p:spPr>
        <p:txBody>
          <a:bodyPr anchor="b">
            <a:noAutofit/>
          </a:bodyPr>
          <a:lstStyle/>
          <a:p>
            <a:r>
              <a:rPr lang="en-US" sz="4000" dirty="0">
                <a:cs typeface="Biome"/>
              </a:rPr>
              <a:t>ANSWER: </a:t>
            </a:r>
            <a:br>
              <a:rPr lang="en-US" sz="4000" dirty="0"/>
            </a:br>
            <a:r>
              <a:rPr lang="en-US" sz="4000" dirty="0">
                <a:cs typeface="Biome"/>
              </a:rPr>
              <a:t>Use </a:t>
            </a:r>
            <a:r>
              <a:rPr lang="en-US" sz="4000" dirty="0" err="1">
                <a:cs typeface="Biome"/>
              </a:rPr>
              <a:t>Powershell</a:t>
            </a:r>
            <a:r>
              <a:rPr lang="en-US" sz="4000" dirty="0">
                <a:cs typeface="Biome"/>
              </a:rPr>
              <a:t> scripting!</a:t>
            </a:r>
            <a:endParaRPr lang="en-US" sz="4000" dirty="0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AEF223F4-C6B8-74A1-5BF2-4ADB46173A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681" y="2613977"/>
            <a:ext cx="5294312" cy="1638443"/>
          </a:xfrm>
        </p:spPr>
        <p:txBody>
          <a:bodyPr/>
          <a:lstStyle/>
          <a:p>
            <a:pPr marL="342900" indent="-342900" algn="l">
              <a:buChar char="•"/>
            </a:pPr>
            <a:r>
              <a:rPr lang="en-US" sz="2500" dirty="0">
                <a:ea typeface="+mj-lt"/>
                <a:cs typeface="+mj-lt"/>
              </a:rPr>
              <a:t>Native to Windows</a:t>
            </a:r>
            <a:endParaRPr lang="en-US" sz="2500" dirty="0">
              <a:latin typeface="Montserrat Medium"/>
              <a:ea typeface="+mj-lt"/>
            </a:endParaRPr>
          </a:p>
          <a:p>
            <a:pPr marL="342900" indent="-342900" algn="l">
              <a:buChar char="•"/>
            </a:pPr>
            <a:r>
              <a:rPr lang="en-US" sz="2500">
                <a:ea typeface="+mj-lt"/>
                <a:cs typeface="+mj-lt"/>
              </a:rPr>
              <a:t>No dependencies</a:t>
            </a:r>
            <a:endParaRPr lang="en-US" sz="2500">
              <a:latin typeface="Montserrat Medium"/>
              <a:ea typeface="+mj-lt"/>
            </a:endParaRPr>
          </a:p>
          <a:p>
            <a:pPr marL="342900" indent="-342900" algn="l">
              <a:buChar char="•"/>
            </a:pPr>
            <a:r>
              <a:rPr lang="en-US" sz="2500" dirty="0">
                <a:ea typeface="+mj-lt"/>
                <a:cs typeface="+mj-lt"/>
              </a:rPr>
              <a:t>Clear, linear flow</a:t>
            </a:r>
            <a:br>
              <a:rPr lang="en-US" sz="2500" dirty="0">
                <a:latin typeface="+mn-lt"/>
              </a:rPr>
            </a:br>
            <a:endParaRPr lang="en-US" sz="2500">
              <a:latin typeface="+mn-lt"/>
            </a:endParaRPr>
          </a:p>
        </p:txBody>
      </p:sp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F0B78D8D-E9CE-25B8-507C-82E97D69A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 dirty="0"/>
          </a:p>
        </p:txBody>
      </p:sp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 dirty="0"/>
          </a:p>
        </p:txBody>
      </p:sp>
      <p:pic>
        <p:nvPicPr>
          <p:cNvPr id="5" name="Picture 4" descr="Terminal - Free signs icons">
            <a:extLst>
              <a:ext uri="{FF2B5EF4-FFF2-40B4-BE49-F238E27FC236}">
                <a16:creationId xmlns:a16="http://schemas.microsoft.com/office/drawing/2014/main" id="{65474817-4876-34B7-DDFE-771A0ADD8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150" y="4543425"/>
            <a:ext cx="1819275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047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US" sz="3500" dirty="0" err="1">
                <a:cs typeface="Biome"/>
              </a:rPr>
              <a:t>Powershell</a:t>
            </a:r>
            <a:r>
              <a:rPr lang="en-US" sz="3500" dirty="0">
                <a:cs typeface="Biome"/>
              </a:rPr>
              <a:t> Crash Course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203F19C-8302-169B-776A-A3E79CCE67D1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r>
              <a:rPr lang="en-US" dirty="0">
                <a:cs typeface="Biome"/>
              </a:rPr>
              <a:t>PowerShell scripting is a windows native language that executes command line interfaces sequentially, the successor to batch files.</a:t>
            </a:r>
            <a:endParaRPr lang="en-US" dirty="0"/>
          </a:p>
          <a:p>
            <a:pPr marL="566420" lvl="1" indent="-283210"/>
            <a:endParaRPr lang="en-US" sz="400" dirty="0"/>
          </a:p>
          <a:p>
            <a:pPr marL="283210" indent="-283210"/>
            <a:r>
              <a:rPr lang="en-US" dirty="0">
                <a:cs typeface="Biome"/>
              </a:rPr>
              <a:t>If you've ever typed a command in a terminal, then you're already familiar with batch!</a:t>
            </a:r>
          </a:p>
          <a:p>
            <a:pPr marL="283210" indent="-283210"/>
            <a:endParaRPr lang="en-US" sz="400" dirty="0"/>
          </a:p>
          <a:p>
            <a:pPr marL="283210" indent="-283210"/>
            <a:r>
              <a:rPr lang="en-US" dirty="0">
                <a:cs typeface="Biome"/>
              </a:rPr>
              <a:t>PowerShell is great a repeated, medium-logic operations, and file/folder interaction.</a:t>
            </a:r>
          </a:p>
          <a:p>
            <a:pPr marL="283210" indent="-283210"/>
            <a:endParaRPr lang="en-US" dirty="0"/>
          </a:p>
        </p:txBody>
      </p:sp>
      <p:pic>
        <p:nvPicPr>
          <p:cNvPr id="5" name="Picture 4" descr="PowerShell - Wikipedia">
            <a:extLst>
              <a:ext uri="{FF2B5EF4-FFF2-40B4-BE49-F238E27FC236}">
                <a16:creationId xmlns:a16="http://schemas.microsoft.com/office/drawing/2014/main" id="{69FE1AE1-B028-6143-263A-A4FFFD68C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2975" y="2419350"/>
            <a:ext cx="3138488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16665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Intelligent Automation New Era">
      <a:majorFont>
        <a:latin typeface="Montserrat Black"/>
        <a:ea typeface=""/>
        <a:cs typeface=""/>
      </a:majorFont>
      <a:minorFont>
        <a:latin typeface="Montserrat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77B561B-3A65-4A22-9691-EB838E7F9B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4137456-21FC-4AE2-8A94-BF06CAF2EB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05301E-11B3-4B9D-A588-21F3C9809371}">
  <ds:schemaRefs>
    <ds:schemaRef ds:uri="http://schemas.microsoft.com/office/2006/metadata/properties"/>
    <ds:schemaRef ds:uri="16c05727-aa75-4e4a-9b5f-8a80a1165891"/>
    <ds:schemaRef ds:uri="http://purl.org/dc/dcmitype/"/>
    <ds:schemaRef ds:uri="http://purl.org/dc/terms/"/>
    <ds:schemaRef ds:uri="http://schemas.microsoft.com/office/2006/documentManagement/types"/>
    <ds:schemaRef ds:uri="230e9df3-be65-4c73-a93b-d1236ebd677e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schemas.microsoft.com/sharepoint/v3"/>
    <ds:schemaRef ds:uri="http://www.w3.org/XML/1998/namespace"/>
    <ds:schemaRef ds:uri="http://purl.org/dc/elements/1.1/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{87C632F7-12B2-4BFD-9ED6-B6D50D48BC85}tf11936837_win32</Template>
  <TotalTime>2051</TotalTime>
  <Words>789</Words>
  <Application>Microsoft Office PowerPoint</Application>
  <PresentationFormat>Widescreen</PresentationFormat>
  <Paragraphs>107</Paragraphs>
  <Slides>21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Custom</vt:lpstr>
      <vt:lpstr>PowerShell Scripting for Automation</vt:lpstr>
      <vt:lpstr>PowerPoint Presentation</vt:lpstr>
      <vt:lpstr>PowerPoint Presentation</vt:lpstr>
      <vt:lpstr>Context</vt:lpstr>
      <vt:lpstr>Problem statement</vt:lpstr>
      <vt:lpstr>Problem statement</vt:lpstr>
      <vt:lpstr>The Key question</vt:lpstr>
      <vt:lpstr>ANSWER:  Use Powershell scripting!</vt:lpstr>
      <vt:lpstr>Powershell Crash Course</vt:lpstr>
      <vt:lpstr>Solution Overview</vt:lpstr>
      <vt:lpstr>Solution - Inputs &amp; Setup</vt:lpstr>
      <vt:lpstr>Solution - Inputs &amp; Setup</vt:lpstr>
      <vt:lpstr>Example run</vt:lpstr>
      <vt:lpstr>Solution - Inputs &amp; Setup</vt:lpstr>
      <vt:lpstr>Example Run</vt:lpstr>
      <vt:lpstr>Example Run</vt:lpstr>
      <vt:lpstr>Example Run</vt:lpstr>
      <vt:lpstr>PowerPoint Presentation</vt:lpstr>
      <vt:lpstr>Future proof your work!</vt:lpstr>
      <vt:lpstr>Things will break eventually, leave a good trace of what went wrong</vt:lpstr>
      <vt:lpstr>Questions?</vt:lpstr>
    </vt:vector>
  </TitlesOfParts>
  <Company>Emerson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Sears, Alicia B [EMR/FCTL/FCV/MTWN]</dc:creator>
  <cp:lastModifiedBy>Pestano, Nolan [EMR/FCTL/FCV/MTWN]</cp:lastModifiedBy>
  <cp:revision>241</cp:revision>
  <dcterms:created xsi:type="dcterms:W3CDTF">2024-08-30T12:58:22Z</dcterms:created>
  <dcterms:modified xsi:type="dcterms:W3CDTF">2026-01-21T18:48:34Z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d38901aa-f724-46bf-bb4f-aef09392934b_Enabled">
    <vt:lpwstr>true</vt:lpwstr>
  </property>
  <property fmtid="{D5CDD505-2E9C-101B-9397-08002B2CF9AE}" pid="4" name="MSIP_Label_d38901aa-f724-46bf-bb4f-aef09392934b_SetDate">
    <vt:lpwstr>2024-08-30T12:58:40Z</vt:lpwstr>
  </property>
  <property fmtid="{D5CDD505-2E9C-101B-9397-08002B2CF9AE}" pid="5" name="MSIP_Label_d38901aa-f724-46bf-bb4f-aef09392934b_Method">
    <vt:lpwstr>Standard</vt:lpwstr>
  </property>
  <property fmtid="{D5CDD505-2E9C-101B-9397-08002B2CF9AE}" pid="6" name="MSIP_Label_d38901aa-f724-46bf-bb4f-aef09392934b_Name">
    <vt:lpwstr>Internal - No Label</vt:lpwstr>
  </property>
  <property fmtid="{D5CDD505-2E9C-101B-9397-08002B2CF9AE}" pid="7" name="MSIP_Label_d38901aa-f724-46bf-bb4f-aef09392934b_SiteId">
    <vt:lpwstr>eb06985d-06ca-4a17-81da-629ab99f6505</vt:lpwstr>
  </property>
  <property fmtid="{D5CDD505-2E9C-101B-9397-08002B2CF9AE}" pid="8" name="MSIP_Label_d38901aa-f724-46bf-bb4f-aef09392934b_ActionId">
    <vt:lpwstr>b83a5a8b-011f-43c4-a7b9-564a9913c80a</vt:lpwstr>
  </property>
  <property fmtid="{D5CDD505-2E9C-101B-9397-08002B2CF9AE}" pid="9" name="MSIP_Label_d38901aa-f724-46bf-bb4f-aef09392934b_ContentBits">
    <vt:lpwstr>0</vt:lpwstr>
  </property>
</Properties>
</file>

<file path=docProps/thumbnail.jpeg>
</file>